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6/1/2024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9491" y="1353312"/>
            <a:ext cx="9966960" cy="3035808"/>
          </a:xfrm>
        </p:spPr>
        <p:txBody>
          <a:bodyPr/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L’impero </a:t>
            </a:r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carolingio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3626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5131" y="484632"/>
            <a:ext cx="10893117" cy="573459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L’organizzazione del territorio dell’Impero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5131" y="1306287"/>
            <a:ext cx="11625943" cy="53818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Il territorio fu suddiviso in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province: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COMITATI: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retti dai conti, si trovavano all’interno dell’Impero;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MARCHE: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rette dai marchesi, si trovavano nelle aree di confine. Es. la Marca spagnola era un avamposto di difesa contro i Saraceni. </a:t>
            </a:r>
          </a:p>
          <a:p>
            <a:pPr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Conti e marchesi erano legati all’imperatore dal sistema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VASSALLATICO-BENEFICIARIO.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Esso consisteva in un giuramento di fedeltà in base al quale loro si impegnavano a difendere il sovrano e ne ottenevano in cambio un territorio a titolo personale e non ereditario. </a:t>
            </a:r>
          </a:p>
          <a:p>
            <a:pPr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Per controllare conti e marchesi, Carlo istituì i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MISSI DOMINICI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(inviati del signore; 1 laico e 1 ecclesiastico ) che vigilavano, diffondevano le ordinanze, le convocazioni belliche e i Capitolari…</a:t>
            </a:r>
          </a:p>
          <a:p>
            <a:pPr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Tutti i componenti della struttura politico-amministrativa sono legati al sovrano, e non più allo Stato (come era a Roma).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846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 rapporto vassallatico-beneficiario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69848" y="2121408"/>
            <a:ext cx="10974106" cy="448839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Si basava su un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accordo tra un signore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(re o grande proprietario terriero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) e un uomo libero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che diventava suo vassallo (servitore).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Il primo offriva al secondo un beneficio o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feudo (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terra da amministrare) e protezione, in cambio il vassallo doveva effettuare servizi di vario tipo, primo fra tutti quello militare.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Per evitare di minare l’autorità centrale, Carlo varò una serie di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disposizioni: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I vassalli non potevano armare eserciti privati e non potevano occupare di loro iniziativa i territori conquistati;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La convocazione dell’esercito e la concessione in beneficio dei territori spettava al solo re.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121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9585" y="314815"/>
            <a:ext cx="10058400" cy="1609344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Investitura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074" y="2121408"/>
            <a:ext cx="8438606" cy="40507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Cerimonia rituale.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L’atto formale era detto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OMAGGIO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. Un cavaliere si inginocchia davanti al sovrano. I due congiungono le mani. Giuramento di fedeltà su libri sacri o reliquie.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Tale vincolo era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revocabile da parte del sovrano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. La violazione di tale patto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(fellonia)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era considerata uno dei delitti più gravi.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Tale patto, vincolato alla vita del vassallo, intorno al X secolo tese a diventare ereditario.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347" y="864108"/>
            <a:ext cx="181927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385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L’economia del </a:t>
            </a:r>
            <a:r>
              <a:rPr lang="it-IT" sz="2400" b="1" dirty="0" err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sri</a:t>
            </a:r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(sacro romano impero)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Carlo Magno fu il primo sovrano, dai tempi dell’Impero romano, che riuscì a unificare la moneta circolante in Europa. Sostituì le monete romane e longobarde con il denaro d’argento.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Con il </a:t>
            </a:r>
            <a:r>
              <a:rPr lang="it-IT" sz="1800" i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Capitualre</a:t>
            </a:r>
            <a:r>
              <a:rPr lang="it-IT" sz="18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it-IT" sz="1800" i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villis</a:t>
            </a:r>
            <a:r>
              <a:rPr lang="it-IT" sz="18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regolamentò la gestione delle ville o corti (tenute agricole regie).</a:t>
            </a:r>
          </a:p>
          <a:p>
            <a:pPr algn="just">
              <a:lnSpc>
                <a:spcPct val="150000"/>
              </a:lnSpc>
            </a:pPr>
            <a:r>
              <a:rPr lang="it-IT" sz="18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CULTURA: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attento all’istruzione e alla formazione della classe dirigente, il sovrano raccolse attorno alla propria corte, nella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Schola Palatina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, i principali intellettuali dell’epoca. Tutelò il sapere attraverso una minuziosa opera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 conservazione dei testi antichi. </a:t>
            </a:r>
            <a:endParaRPr lang="it-IT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273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6753" y="484632"/>
            <a:ext cx="11834949" cy="1609344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morte di </a:t>
            </a:r>
            <a:r>
              <a:rPr lang="it-IT" sz="2400" b="1" dirty="0" err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carlo</a:t>
            </a:r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magno e dissoluzione del suo impero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6753" y="1828800"/>
            <a:ext cx="11834949" cy="491163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Carlo muore nell’814: unico erede suo figlio Ludovico il Pio (molto religioso). Ludovico dovette affrontare il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problema della successione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: secondo la legge franca avrebbe dovuto dividere le terre tra i suoi 3 figli. Il re e l’aristocrazia, però, avrebbero voluto mantenere l’unità dell’impero, perciò nell’817 Ludovico il Pio emanò la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«costituzione dell’Impero».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Essa garantiva l’unità imperiale: associò al governo suo figlio Lotario e affidò ai figli Pipino e Ludovico il germanico i regni di 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quitania e Baviera con l’obbligo di riconoscere l’autorità di Lotario.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Il problema dinastico, però, esplose nell’829 quando Ludovico il Pio concesse al figlio di secondo letto Carlo II (detto «il calvo») alcuni territori prima concessi a Pipino e a L. il Germanico. Iniziarono anni di contrasti tra i figli di primo letto (appoggiati dal papa Gregorio IV) e Ludovico.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003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" y="484632"/>
            <a:ext cx="11586754" cy="1609344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fine dell’impero carolingio e il trattato di </a:t>
            </a:r>
            <a:r>
              <a:rPr lang="it-IT" sz="2400" b="1" dirty="0" err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verdun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2880" y="1750423"/>
            <a:ext cx="11586754" cy="467650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Ludovico il Pio muore nell’840. 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</a:rPr>
              <a:t>L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otario prova ad avocare a sé l’autorità imperiale ma incontra l’opposizione di Ludovico e Carlo (pipino era morto nell’838). Scoppia un conflitto che vedrà la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sconfitta di Lotario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(841).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Nell’842 Carlo il Calvo e Ludovico il Germanico stipularono un patto di alleanza, il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«giuramento di Strasburgo»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. Oltre all’importanza politica, si noti la questione linguistica: francese antico o provenzale / lingua tedesca. I due pronunciarono il patto ciascuno nella lingua dell’altro.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Messo alle strette dai fratelli, Lotario cercò di negoziare coi fratelli: si giunse al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Trattato di Verdun. </a:t>
            </a:r>
            <a:endParaRPr lang="it-IT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43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Trattato di </a:t>
            </a:r>
            <a:r>
              <a:rPr lang="it-IT" sz="2400" b="1" dirty="0" err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verdun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69848" y="2121407"/>
            <a:ext cx="5121946" cy="441002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Nell’843.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Sancì la definitiva divisione dell’Impero carolingio:</a:t>
            </a:r>
          </a:p>
          <a:p>
            <a:pPr algn="just">
              <a:lnSpc>
                <a:spcPct val="150000"/>
              </a:lnSpc>
            </a:pPr>
            <a:endParaRPr lang="it-IT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b="1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Lotario: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titolo imperiale puramente onorifico e territori dal Reno al Tevere;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b="1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Ludovico: 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</a:rPr>
              <a:t>G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ermania;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b="1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Carlo: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Francia.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995" y="1854927"/>
            <a:ext cx="5329645" cy="483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29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2069" y="484632"/>
            <a:ext cx="10906179" cy="821654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l’ascesa al potere di </a:t>
            </a:r>
            <a:r>
              <a:rPr lang="it-IT" sz="2400" b="1" dirty="0" err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carlo</a:t>
            </a:r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magno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2069" y="1306286"/>
            <a:ext cx="11652068" cy="530352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Alla morte di Pipino (768) i suoi figli,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Carlo e </a:t>
            </a:r>
            <a:r>
              <a:rPr lang="it-IT" sz="18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Carlomanno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, si contesero la guida del regno. Ma </a:t>
            </a:r>
            <a:r>
              <a:rPr lang="it-IT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Carlomanno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morì (771) e, quindi, Carlo restò da solo al comando. Divenuto unico re dei Franchi, Carlo inaugurò una politica aggressiva verso i regni limitrofi: voleva riunire sotto l’emblema cristiano tutti i popoli d’Europa.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Considerato il più grande imperatore del Medioevo, fu soprannominato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MAGNO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Le sue guerre: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Contro i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Longobardi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: nel 774 sconfisse Desiderio (re longobardo);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Nel 785 sottomise i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Sassoni;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Nel 796 sottomise gli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Avari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Si mosse verso la Spagna, territorio musulmano, e riuscì a prendersi la Catalogna e la Navarra: diede vita alla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MARCA SPAGNOLA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, uno stato cuscinetto che fu il principale baluardo contro i musulmani.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01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3" y="484633"/>
            <a:ext cx="11351624" cy="6268864"/>
          </a:xfrm>
        </p:spPr>
      </p:pic>
    </p:spTree>
    <p:extLst>
      <p:ext uri="{BB962C8B-B14F-4D97-AF65-F5344CB8AC3E}">
        <p14:creationId xmlns:p14="http://schemas.microsoft.com/office/powerpoint/2010/main" val="3017183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4320" y="484632"/>
            <a:ext cx="10853928" cy="377517"/>
          </a:xfrm>
        </p:spPr>
        <p:txBody>
          <a:bodyPr>
            <a:normAutofit fontScale="90000"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CARLO MAGNO IMPERATORE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4320" y="1058091"/>
            <a:ext cx="11678194" cy="563009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Il suo impero era il più esteso in Occidente ma gli mancava </a:t>
            </a: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una legittimazione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che lo avrebbe reso, oltre che il sovrano più potente d’Europa, anche il prosecutore ideale dell’Impero romano. </a:t>
            </a:r>
          </a:p>
          <a:p>
            <a:pPr algn="just">
              <a:lnSpc>
                <a:spcPct val="150000"/>
              </a:lnSpc>
            </a:pP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L’occasione arrivò nel 799 quando l’aristocrazia romana si ribellò a </a:t>
            </a: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papa Leone III.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Il papa chiese l’aiuto </a:t>
            </a: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 Carlo che scese in Italia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, risolse la situazione a favore del papa e ne ottenne l’incoronazione quale imperatore nella notte di Natale dell’800. </a:t>
            </a:r>
          </a:p>
          <a:p>
            <a:pPr algn="just">
              <a:lnSpc>
                <a:spcPct val="150000"/>
              </a:lnSpc>
            </a:pP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Di fatto il papa non riconosceva più l’autorità dell’imperatore d’oriente che, in quel momento, era per giunta una donna (Irene). </a:t>
            </a:r>
          </a:p>
          <a:p>
            <a:pPr algn="just">
              <a:lnSpc>
                <a:spcPct val="150000"/>
              </a:lnSpc>
            </a:pPr>
            <a:r>
              <a:rPr lang="it-IT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N.b.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 con tale mossa il papa: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Si smarcò dell’influenza bizantina;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Affermò il concetto che l’autorità imperiale deriva da Dio e solo il papa può concederla.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n.b.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 L’imperatore, invece, riteneva che, se il suo potere veniva direttamente da Dio, lui era superiore allo stesso pontefice.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539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1886" y="484632"/>
            <a:ext cx="10736362" cy="808591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 sacro romano impero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1886" y="1698171"/>
            <a:ext cx="10736362" cy="480713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Nasce con l’incoronazione di Carlo Magno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. Fu definito </a:t>
            </a: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SACRO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perché rinnovato nel nome di Dio e confermato dall’unzione papale, </a:t>
            </a: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ROMANO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perché si ispirava alla tradizione di Roma. </a:t>
            </a:r>
          </a:p>
          <a:p>
            <a:pPr algn="just">
              <a:lnSpc>
                <a:spcPct val="150000"/>
              </a:lnSpc>
            </a:pP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In realtà molte erano le differenze: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GEOGRAFICHE: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vedi mappa a pag. 229. Il nuovo impero occupava solo l’Europa centrale e occidentale;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ETNICHE E POLITICO-SOCIALI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: l’impero carolingio era un mosaico di popoli diversi tra loro per </a:t>
            </a: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lingua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 (il latino era solo dei dotti, gli altri parlavano un misto tra latino e dialetti locali), </a:t>
            </a: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cultura, diritto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(ogni popolo conquistato manteneva le proprie leggi).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Non c’era una struttura amministrativa e burocratica centralizzata. 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75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cap="none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lang="it-IT" sz="1800" cap="none" dirty="0" smtClean="0">
                <a:latin typeface="Verdana" panose="020B0604030504040204" pitchFamily="34" charset="0"/>
                <a:ea typeface="Verdana" panose="020B0604030504040204" pitchFamily="34" charset="0"/>
              </a:rPr>
              <a:t>on c’era più il concetto di Stato come bene comune né quello di </a:t>
            </a:r>
            <a:r>
              <a:rPr lang="it-IT" sz="1800" i="1" cap="none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ager</a:t>
            </a:r>
            <a:r>
              <a:rPr lang="it-IT" sz="1800" i="1" cap="none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i="1" cap="none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publicus</a:t>
            </a:r>
            <a:r>
              <a:rPr lang="it-IT" sz="1800" i="1" cap="none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cap="none" dirty="0" smtClean="0">
                <a:latin typeface="Verdana" panose="020B0604030504040204" pitchFamily="34" charset="0"/>
                <a:ea typeface="Verdana" panose="020B0604030504040204" pitchFamily="34" charset="0"/>
              </a:rPr>
              <a:t>(beni di proprietà dello Stato e fruibili dai cittadini). </a:t>
            </a:r>
            <a:endParaRPr lang="it-IT" sz="1800" cap="non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Il sovrano, infatti, deteneva il potere e i propri beni a titolo personale, come fosse un grande proprietario terriero. A fungere da collante fu la religione cattolica.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La vita quotidiana non era più centrata sulle città ma ruotava attorno alle grandi proprietà rurali. I commerci erano limitati alle zone limitrofe e la scarsità di monete aveva imposto l’antica pratica del baratto.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939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005" y="484632"/>
            <a:ext cx="11821885" cy="1609344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rapporti franco-bizantini dopo l’incoronazione di </a:t>
            </a:r>
            <a:r>
              <a:rPr lang="it-IT" sz="2000" b="1" dirty="0" err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carlo</a:t>
            </a:r>
            <a:endParaRPr lang="it-IT" sz="20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9005" y="1711234"/>
            <a:ext cx="10919243" cy="446096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Secondo Bisanzio 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arlo era un suo suddito. Carlo aveva ipotizzato una pacifica risoluzione: avrebbe sposato l’imperatrice Irene e, così, si sarebbe costituito un unico grande impero.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L’imperatrice, però, fu deposta dal generale </a:t>
            </a:r>
            <a:r>
              <a:rPr lang="it-IT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Niceforo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I assolutamente contrario a rapporti di amicizia con i Franchi e con il papa.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 peggiorare tale situazione si aggiunse la conquista di Carlo di alcuni territori italici appartenenti a Costantinopoli (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</a:rPr>
              <a:t>V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enezia, Istria e Dalmazia).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Lo scontro franco-bizantino sembrava inevitabile ma </a:t>
            </a:r>
            <a:r>
              <a:rPr lang="it-IT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Niceforo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I, impegnato a dirimere questioni interne e a difendere i confini dalla minaccia dei Bulgari, si affrettò a stipulare un trattato di pace.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748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cap="none" dirty="0"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lang="it-IT" sz="1800" cap="none" dirty="0" smtClean="0">
                <a:latin typeface="Verdana" panose="020B0604030504040204" pitchFamily="34" charset="0"/>
                <a:ea typeface="Verdana" panose="020B0604030504040204" pitchFamily="34" charset="0"/>
              </a:rPr>
              <a:t>ale trattato fu, appunto, il </a:t>
            </a:r>
            <a:r>
              <a:rPr lang="it-IT" sz="1800" b="1" cap="none" dirty="0" smtClean="0">
                <a:latin typeface="Verdana" panose="020B0604030504040204" pitchFamily="34" charset="0"/>
                <a:ea typeface="Verdana" panose="020B0604030504040204" pitchFamily="34" charset="0"/>
              </a:rPr>
              <a:t>Trattato di </a:t>
            </a:r>
            <a:r>
              <a:rPr lang="it-IT" sz="1800" b="1" cap="none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it-IT" sz="1800" b="1" cap="none" dirty="0" smtClean="0">
                <a:latin typeface="Verdana" panose="020B0604030504040204" pitchFamily="34" charset="0"/>
                <a:ea typeface="Verdana" panose="020B0604030504040204" pitchFamily="34" charset="0"/>
              </a:rPr>
              <a:t>quisgrana</a:t>
            </a:r>
            <a:r>
              <a:rPr lang="it-IT" sz="1800" cap="none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endParaRPr lang="it-IT" sz="1800" cap="non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69848" y="1685109"/>
            <a:ext cx="10058400" cy="448709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Ratificato nell’812 esso prevedeva che: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I franchi avrebbero restituito i territori sottratti ai bizantini,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I bizantini avrebbero formalmente riconosciuto Carlo quale imperatore d’Occidente (il titolo di imperatore dei romani, però, restava ai soli sovrani d’Oriente).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411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446" y="484632"/>
            <a:ext cx="10827802" cy="900031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l’organizzazione dell’impero carolingio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0446" y="1384663"/>
            <a:ext cx="11521440" cy="513370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Carlo conferì all’Impero un assetto politico-amministrativo per rendere più agevole il controllo del territorio: innanzitutto fissò la sede della sua corte ad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Aquisgrana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</a:rPr>
              <a:t>G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ermania). Solitamente i sovrani germanici spostavano continuamente la loro corte.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Ad 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quisgrana fece erigere un gran 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alazzo.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Sorsero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nuove figure amministrative e burocratiche: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Cancelliere: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 capo della cancelleria (compilava e conservava i CAPITOLARI, atti legislativi imperiali);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Camerario: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amministrava il patrimonio personale dell’imperatore;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Conti palatini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: guardia del corpo del sovrano. In caso d’assenza del re amministravano la giustizia.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824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321</TotalTime>
  <Words>1546</Words>
  <Application>Microsoft Office PowerPoint</Application>
  <PresentationFormat>Widescreen</PresentationFormat>
  <Paragraphs>79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Rockwell</vt:lpstr>
      <vt:lpstr>Rockwell Condensed</vt:lpstr>
      <vt:lpstr>Verdana</vt:lpstr>
      <vt:lpstr>Wingdings</vt:lpstr>
      <vt:lpstr>Legno</vt:lpstr>
      <vt:lpstr>L’impero carolingio</vt:lpstr>
      <vt:lpstr>1. l’ascesa al potere di carlo magno</vt:lpstr>
      <vt:lpstr>Presentazione standard di PowerPoint</vt:lpstr>
      <vt:lpstr>2. CARLO MAGNO IMPERATORE</vt:lpstr>
      <vt:lpstr>Il sacro romano impero</vt:lpstr>
      <vt:lpstr>Non c’era più il concetto di Stato come bene comune né quello di ager publicus (beni di proprietà dello Stato e fruibili dai cittadini). </vt:lpstr>
      <vt:lpstr>I rapporti franco-bizantini dopo l’incoronazione di carlo</vt:lpstr>
      <vt:lpstr>Tale trattato fu, appunto, il Trattato di Aquisgrana. </vt:lpstr>
      <vt:lpstr>3. l’organizzazione dell’impero carolingio</vt:lpstr>
      <vt:lpstr>L’organizzazione del territorio dell’Impero</vt:lpstr>
      <vt:lpstr>Il rapporto vassallatico-beneficiario</vt:lpstr>
      <vt:lpstr>Investitura</vt:lpstr>
      <vt:lpstr>L’economia del sri (sacro romano impero)</vt:lpstr>
      <vt:lpstr>4. morte di carlo magno e dissoluzione del suo impero</vt:lpstr>
      <vt:lpstr>La fine dell’impero carolingio e il trattato di verdun</vt:lpstr>
      <vt:lpstr>Trattato di verdun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L’impero carolingio e la società feudale</dc:title>
  <dc:creator>LENOVO</dc:creator>
  <cp:lastModifiedBy>LENOVO</cp:lastModifiedBy>
  <cp:revision>20</cp:revision>
  <dcterms:created xsi:type="dcterms:W3CDTF">2024-03-16T05:34:55Z</dcterms:created>
  <dcterms:modified xsi:type="dcterms:W3CDTF">2024-06-01T08:15:18Z</dcterms:modified>
</cp:coreProperties>
</file>